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1"/>
  </p:notesMasterIdLst>
  <p:sldIdLst>
    <p:sldId id="256" r:id="rId2"/>
    <p:sldId id="265" r:id="rId3"/>
    <p:sldId id="258" r:id="rId4"/>
    <p:sldId id="259" r:id="rId5"/>
    <p:sldId id="260" r:id="rId6"/>
    <p:sldId id="266" r:id="rId7"/>
    <p:sldId id="264" r:id="rId8"/>
    <p:sldId id="267" r:id="rId9"/>
    <p:sldId id="269" r:id="rId10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/>
    <p:restoredTop sz="94632"/>
  </p:normalViewPr>
  <p:slideViewPr>
    <p:cSldViewPr snapToGrid="0">
      <p:cViewPr>
        <p:scale>
          <a:sx n="144" d="100"/>
          <a:sy n="144" d="100"/>
        </p:scale>
        <p:origin x="720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2dd96974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2dd96974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38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2dd9692b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2dd9692b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2df14ef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2df14ef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2dd9692b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2dd9692b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2dd9692b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2dd9692b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98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2dd9692b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2dd9692b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19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2dd9692b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2dd9692b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10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2dd9692b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2dd9692b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95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0901" y="293026"/>
            <a:ext cx="8102198" cy="45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6700" y="143850"/>
            <a:ext cx="6497700" cy="7590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Narrow"/>
              <a:buNone/>
              <a:defRPr sz="4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00925" y="3582050"/>
            <a:ext cx="4820400" cy="1157100"/>
          </a:xfrm>
          <a:prstGeom prst="rect">
            <a:avLst/>
          </a:prstGeom>
          <a:solidFill>
            <a:srgbClr val="07376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MO EEOOT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None/>
              <a:defRPr sz="3600">
                <a:solidFill>
                  <a:srgbClr val="0B53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OOTT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2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16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240425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200"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923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200"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200"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200"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820075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240425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240425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1700" y="413425"/>
            <a:ext cx="2808000" cy="8976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None/>
              <a:defRPr sz="2400"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864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200"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200"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200"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7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t="8079" b="11040"/>
          <a:stretch/>
        </p:blipFill>
        <p:spPr>
          <a:xfrm>
            <a:off x="1460564" y="42634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23700" y="2600975"/>
            <a:ext cx="61869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000"/>
              <a:buNone/>
              <a:defRPr sz="4000">
                <a:solidFill>
                  <a:srgbClr val="0B53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8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t="8079" b="11040"/>
          <a:stretch/>
        </p:blipFill>
        <p:spPr>
          <a:xfrm>
            <a:off x="1612964" y="4415825"/>
            <a:ext cx="622287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21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200"/>
              <a:buNone/>
              <a:defRPr sz="4200">
                <a:solidFill>
                  <a:srgbClr val="0B53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7" name="Google Shape;67;p10"/>
          <p:cNvSpPr txBox="1"/>
          <p:nvPr/>
        </p:nvSpPr>
        <p:spPr>
          <a:xfrm>
            <a:off x="834000" y="4778225"/>
            <a:ext cx="7890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</a:rPr>
              <a:t>Integrating Ocean Observations to Improve NOAA’s Hurricane Intensity Forecasts</a:t>
            </a:r>
            <a:endParaRPr sz="120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710975" y="4759325"/>
            <a:ext cx="291300" cy="29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073763"/>
                </a:solidFill>
              </a:defRPr>
            </a:lvl1pPr>
            <a:lvl2pPr lvl="1" algn="ctr" rtl="0">
              <a:buNone/>
              <a:defRPr>
                <a:solidFill>
                  <a:srgbClr val="073763"/>
                </a:solidFill>
              </a:defRPr>
            </a:lvl2pPr>
            <a:lvl3pPr lvl="2" algn="ctr" rtl="0">
              <a:buNone/>
              <a:defRPr>
                <a:solidFill>
                  <a:srgbClr val="073763"/>
                </a:solidFill>
              </a:defRPr>
            </a:lvl3pPr>
            <a:lvl4pPr lvl="3" algn="ctr" rtl="0">
              <a:buNone/>
              <a:defRPr>
                <a:solidFill>
                  <a:srgbClr val="073763"/>
                </a:solidFill>
              </a:defRPr>
            </a:lvl4pPr>
            <a:lvl5pPr lvl="4" algn="ctr" rtl="0">
              <a:buNone/>
              <a:defRPr>
                <a:solidFill>
                  <a:srgbClr val="073763"/>
                </a:solidFill>
              </a:defRPr>
            </a:lvl5pPr>
            <a:lvl6pPr lvl="5" algn="ctr" rtl="0">
              <a:buNone/>
              <a:defRPr>
                <a:solidFill>
                  <a:srgbClr val="073763"/>
                </a:solidFill>
              </a:defRPr>
            </a:lvl6pPr>
            <a:lvl7pPr lvl="6" algn="ctr" rtl="0">
              <a:buNone/>
              <a:defRPr>
                <a:solidFill>
                  <a:srgbClr val="073763"/>
                </a:solidFill>
              </a:defRPr>
            </a:lvl7pPr>
            <a:lvl8pPr lvl="7" algn="ctr" rtl="0">
              <a:buNone/>
              <a:defRPr>
                <a:solidFill>
                  <a:srgbClr val="073763"/>
                </a:solidFill>
              </a:defRPr>
            </a:lvl8pPr>
            <a:lvl9pPr lvl="8" algn="ctr" rtl="0">
              <a:buNone/>
              <a:defRPr>
                <a:solidFill>
                  <a:srgbClr val="07376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None/>
              <a:defRPr sz="2800" b="1"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400"/>
              <a:buChar char="○"/>
              <a:defRPr>
                <a:solidFill>
                  <a:srgbClr val="0B5394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400"/>
              <a:buChar char="■"/>
              <a:defRPr>
                <a:solidFill>
                  <a:srgbClr val="0B5394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Char char="●"/>
              <a:defRPr>
                <a:solidFill>
                  <a:srgbClr val="3D85C6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Char char="○"/>
              <a:defRPr>
                <a:solidFill>
                  <a:srgbClr val="3D85C6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Char char="■"/>
              <a:defRPr>
                <a:solidFill>
                  <a:srgbClr val="3D85C6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Char char="●"/>
              <a:defRPr>
                <a:solidFill>
                  <a:srgbClr val="3D85C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Char char="○"/>
              <a:defRPr>
                <a:solidFill>
                  <a:srgbClr val="3D85C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D85C6"/>
              </a:buClr>
              <a:buSzPts val="1400"/>
              <a:buChar char="■"/>
              <a:defRPr>
                <a:solidFill>
                  <a:srgbClr val="3D85C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oceangliders.org/taskteams/taskteam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oceangliders.org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cool.marine.rutgers.edu/research/hurricanes-and-cyclone-research/evaluation-of-operational-ocean-models/" TargetMode="External"/><Relationship Id="rId3" Type="http://schemas.openxmlformats.org/officeDocument/2006/relationships/hyperlink" Target="https://rucool.marine.rutgers.edu/research/hurricanes-and-cyclone-research/" TargetMode="External"/><Relationship Id="rId7" Type="http://schemas.openxmlformats.org/officeDocument/2006/relationships/hyperlink" Target="https://cwcgom.aoml.noaa.gov/cgom/OceanViewer/index_hrd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andalf.gcoos.org/" TargetMode="External"/><Relationship Id="rId5" Type="http://schemas.openxmlformats.org/officeDocument/2006/relationships/hyperlink" Target="https://oceansmap.maracoos.org/" TargetMode="External"/><Relationship Id="rId10" Type="http://schemas.openxmlformats.org/officeDocument/2006/relationships/hyperlink" Target="https://www.aoml.noaa.gov/hurricane-glider-project/" TargetMode="External"/><Relationship Id="rId4" Type="http://schemas.openxmlformats.org/officeDocument/2006/relationships/hyperlink" Target="https://gliders.ioos.us/map/" TargetMode="External"/><Relationship Id="rId9" Type="http://schemas.openxmlformats.org/officeDocument/2006/relationships/hyperlink" Target="https://rucool.marine.rutgers.edu/blog/category/hurrican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ctrTitle"/>
          </p:nvPr>
        </p:nvSpPr>
        <p:spPr>
          <a:xfrm>
            <a:off x="146698" y="143849"/>
            <a:ext cx="8211089" cy="14176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Value of Coordinated Observations:</a:t>
            </a:r>
            <a:br>
              <a:rPr lang="en" dirty="0"/>
            </a:br>
            <a:r>
              <a:rPr lang="en" dirty="0"/>
              <a:t>Hurricane Gliders</a:t>
            </a:r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1"/>
          </p:nvPr>
        </p:nvSpPr>
        <p:spPr>
          <a:xfrm>
            <a:off x="4132053" y="3582050"/>
            <a:ext cx="4889272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Scott Glenn (Rutgers University) plus many others,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including</a:t>
            </a:r>
            <a:r>
              <a:rPr lang="en" dirty="0"/>
              <a:t> NOAA, IOOS, Navy, NSF, States,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Universities, Companies, Foundations,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OceanOPS</a:t>
            </a:r>
            <a:r>
              <a:rPr lang="en" dirty="0"/>
              <a:t>, NPOMS, </a:t>
            </a:r>
            <a:r>
              <a:rPr lang="en" dirty="0" err="1"/>
              <a:t>OceanGliders</a:t>
            </a:r>
            <a:r>
              <a:rPr lang="en" dirty="0"/>
              <a:t>, IMOS, EGO….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0" y="883809"/>
            <a:ext cx="6987370" cy="3375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b="1" dirty="0"/>
              <a:t> Sandy Supplemental (2014-2016) was Transformational:</a:t>
            </a:r>
            <a:endParaRPr lang="en-US" dirty="0"/>
          </a:p>
          <a:p>
            <a:pPr marL="102870" indent="-285750">
              <a:spcAft>
                <a:spcPts val="800"/>
              </a:spcAft>
              <a:buSzPct val="75000"/>
            </a:pPr>
            <a:r>
              <a:rPr lang="en-US" dirty="0"/>
              <a:t>Layered OAR science with IOOS operations to benefit NWS </a:t>
            </a:r>
          </a:p>
          <a:p>
            <a:pPr marL="102870" indent="-285750">
              <a:spcAft>
                <a:spcPts val="800"/>
              </a:spcAft>
              <a:buSzPct val="75000"/>
            </a:pPr>
            <a:r>
              <a:rPr lang="en-US" dirty="0"/>
              <a:t>Tested multiple new technologies, including Hurricane Gliders</a:t>
            </a:r>
          </a:p>
          <a:p>
            <a:pPr marL="102870" indent="-285750">
              <a:spcAft>
                <a:spcPts val="800"/>
              </a:spcAft>
              <a:buSzPct val="75000"/>
            </a:pPr>
            <a:r>
              <a:rPr lang="en-US" dirty="0"/>
              <a:t>Engaged early career scientists – who are still with us!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Hurricane Glider - Background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88E25-F9B0-7C4E-806D-92001BF5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972" y="822769"/>
            <a:ext cx="1566504" cy="1874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85;p13">
            <a:extLst>
              <a:ext uri="{FF2B5EF4-FFF2-40B4-BE49-F238E27FC236}">
                <a16:creationId xmlns:a16="http://schemas.microsoft.com/office/drawing/2014/main" id="{01536150-A389-984B-8AF2-B3490BB8E8FF}"/>
              </a:ext>
            </a:extLst>
          </p:cNvPr>
          <p:cNvSpPr txBox="1">
            <a:spLocks/>
          </p:cNvSpPr>
          <p:nvPr/>
        </p:nvSpPr>
        <p:spPr>
          <a:xfrm>
            <a:off x="2335595" y="2659528"/>
            <a:ext cx="6375380" cy="178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Arial"/>
              <a:buChar char="●"/>
              <a:defRPr sz="16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D85C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400"/>
              </a:spcAft>
              <a:buFont typeface="Arial"/>
              <a:buNone/>
            </a:pPr>
            <a:r>
              <a:rPr lang="en-US" b="1" dirty="0"/>
              <a:t>Regionally-Dependent Ocean Impacts on Intensity Change:</a:t>
            </a:r>
          </a:p>
          <a:p>
            <a:pPr marL="0" indent="0">
              <a:spcAft>
                <a:spcPts val="400"/>
              </a:spcAft>
              <a:buFont typeface="Arial"/>
              <a:buNone/>
            </a:pPr>
            <a:r>
              <a:rPr lang="en-US" dirty="0"/>
              <a:t>   #1: Essential Ocean Features – Ocean model initial conditions improved through data assimilation.</a:t>
            </a:r>
          </a:p>
          <a:p>
            <a:pPr marL="0" indent="0">
              <a:spcAft>
                <a:spcPts val="400"/>
              </a:spcAft>
              <a:buFont typeface="Arial"/>
              <a:buNone/>
            </a:pPr>
            <a:r>
              <a:rPr lang="en-US" dirty="0"/>
              <a:t>   #2: Essential Ocean Processes – Understanding of coupled ocean-atmosphere rapid co-evolution improved through research.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C8F2B-FA75-B441-BEE0-08DFD2F1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1" y="2723963"/>
            <a:ext cx="2339345" cy="2120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950D4-740B-834E-8E7E-815005F39775}"/>
              </a:ext>
            </a:extLst>
          </p:cNvPr>
          <p:cNvSpPr txBox="1"/>
          <p:nvPr/>
        </p:nvSpPr>
        <p:spPr>
          <a:xfrm>
            <a:off x="62144" y="2723962"/>
            <a:ext cx="91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Essential Ocean Features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A157B-DD54-1F42-93C4-148A27078269}"/>
              </a:ext>
            </a:extLst>
          </p:cNvPr>
          <p:cNvSpPr txBox="1"/>
          <p:nvPr/>
        </p:nvSpPr>
        <p:spPr>
          <a:xfrm>
            <a:off x="7512080" y="784970"/>
            <a:ext cx="1569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science on rapid co-evolution of ocean-atmosphere further motivates ocean model improvements for forecasting rapid intensity change</a:t>
            </a:r>
          </a:p>
          <a:p>
            <a:r>
              <a:rPr lang="en-US" sz="1200" dirty="0"/>
              <a:t>(intensification and weakening)</a:t>
            </a:r>
          </a:p>
        </p:txBody>
      </p:sp>
    </p:spTree>
    <p:extLst>
      <p:ext uri="{BB962C8B-B14F-4D97-AF65-F5344CB8AC3E}">
        <p14:creationId xmlns:p14="http://schemas.microsoft.com/office/powerpoint/2010/main" val="72706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07;p16">
            <a:extLst>
              <a:ext uri="{FF2B5EF4-FFF2-40B4-BE49-F238E27FC236}">
                <a16:creationId xmlns:a16="http://schemas.microsoft.com/office/drawing/2014/main" id="{25CAFE04-6237-3846-8215-65C4F42FA8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44" y="999632"/>
            <a:ext cx="4391771" cy="322940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Hurricane Gliders - Current Capabilities</a:t>
            </a:r>
            <a:endParaRPr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520352" y="2426990"/>
            <a:ext cx="4623648" cy="1562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1) Distributed/diverse hurricane glider community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2) Numerous leveraged gliders &amp; </a:t>
            </a:r>
            <a:r>
              <a:rPr lang="en-US" dirty="0" err="1"/>
              <a:t>gliderports</a:t>
            </a:r>
            <a:r>
              <a:rPr lang="en-US" dirty="0"/>
              <a:t> for sustained operations across 3 hurricane seasons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3) Data Flow &gt; IOOS Glider DAC &gt; NDBC &gt; GTS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4) Hurricane Blog for science collaborations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" name="Google Shape;115;p16">
            <a:extLst>
              <a:ext uri="{FF2B5EF4-FFF2-40B4-BE49-F238E27FC236}">
                <a16:creationId xmlns:a16="http://schemas.microsoft.com/office/drawing/2014/main" id="{BC7FB28E-0398-704D-80CB-AA8826A9B671}"/>
              </a:ext>
            </a:extLst>
          </p:cNvPr>
          <p:cNvGrpSpPr/>
          <p:nvPr/>
        </p:nvGrpSpPr>
        <p:grpSpPr>
          <a:xfrm>
            <a:off x="426300" y="4229040"/>
            <a:ext cx="1871529" cy="653615"/>
            <a:chOff x="133200" y="3447100"/>
            <a:chExt cx="1848543" cy="801041"/>
          </a:xfrm>
        </p:grpSpPr>
        <p:grpSp>
          <p:nvGrpSpPr>
            <p:cNvPr id="7" name="Google Shape;116;p16">
              <a:extLst>
                <a:ext uri="{FF2B5EF4-FFF2-40B4-BE49-F238E27FC236}">
                  <a16:creationId xmlns:a16="http://schemas.microsoft.com/office/drawing/2014/main" id="{E429D841-0286-4C40-A1E3-023D68F9C121}"/>
                </a:ext>
              </a:extLst>
            </p:cNvPr>
            <p:cNvGrpSpPr/>
            <p:nvPr/>
          </p:nvGrpSpPr>
          <p:grpSpPr>
            <a:xfrm>
              <a:off x="133200" y="3447100"/>
              <a:ext cx="1848543" cy="801041"/>
              <a:chOff x="5996175" y="4337300"/>
              <a:chExt cx="1848543" cy="801041"/>
            </a:xfrm>
          </p:grpSpPr>
          <p:grpSp>
            <p:nvGrpSpPr>
              <p:cNvPr id="10" name="Google Shape;117;p16">
                <a:extLst>
                  <a:ext uri="{FF2B5EF4-FFF2-40B4-BE49-F238E27FC236}">
                    <a16:creationId xmlns:a16="http://schemas.microsoft.com/office/drawing/2014/main" id="{80C2E794-8FAD-2F4B-B144-078DE96D3834}"/>
                  </a:ext>
                </a:extLst>
              </p:cNvPr>
              <p:cNvGrpSpPr/>
              <p:nvPr/>
            </p:nvGrpSpPr>
            <p:grpSpPr>
              <a:xfrm>
                <a:off x="5996175" y="4337300"/>
                <a:ext cx="1848543" cy="801041"/>
                <a:chOff x="4649275" y="3445850"/>
                <a:chExt cx="1848543" cy="801041"/>
              </a:xfrm>
            </p:grpSpPr>
            <p:grpSp>
              <p:nvGrpSpPr>
                <p:cNvPr id="14" name="Google Shape;118;p16">
                  <a:extLst>
                    <a:ext uri="{FF2B5EF4-FFF2-40B4-BE49-F238E27FC236}">
                      <a16:creationId xmlns:a16="http://schemas.microsoft.com/office/drawing/2014/main" id="{A48B8F70-D9B9-0744-97AB-3FDCC40B777D}"/>
                    </a:ext>
                  </a:extLst>
                </p:cNvPr>
                <p:cNvGrpSpPr/>
                <p:nvPr/>
              </p:nvGrpSpPr>
              <p:grpSpPr>
                <a:xfrm>
                  <a:off x="4649275" y="3445850"/>
                  <a:ext cx="1848543" cy="801041"/>
                  <a:chOff x="4649275" y="3293450"/>
                  <a:chExt cx="1848543" cy="801041"/>
                </a:xfrm>
              </p:grpSpPr>
              <p:grpSp>
                <p:nvGrpSpPr>
                  <p:cNvPr id="16" name="Google Shape;119;p16">
                    <a:extLst>
                      <a:ext uri="{FF2B5EF4-FFF2-40B4-BE49-F238E27FC236}">
                        <a16:creationId xmlns:a16="http://schemas.microsoft.com/office/drawing/2014/main" id="{3270D301-10B7-5045-830B-E42D7EDC3855}"/>
                      </a:ext>
                    </a:extLst>
                  </p:cNvPr>
                  <p:cNvGrpSpPr/>
                  <p:nvPr/>
                </p:nvGrpSpPr>
                <p:grpSpPr>
                  <a:xfrm>
                    <a:off x="4649275" y="3293450"/>
                    <a:ext cx="1848543" cy="801041"/>
                    <a:chOff x="4323820" y="4274003"/>
                    <a:chExt cx="1695600" cy="537900"/>
                  </a:xfrm>
                </p:grpSpPr>
                <p:sp>
                  <p:nvSpPr>
                    <p:cNvPr id="18" name="Google Shape;120;p16">
                      <a:extLst>
                        <a:ext uri="{FF2B5EF4-FFF2-40B4-BE49-F238E27FC236}">
                          <a16:creationId xmlns:a16="http://schemas.microsoft.com/office/drawing/2014/main" id="{65A4A317-C407-7947-BF87-F4ABB13117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23820" y="4274003"/>
                      <a:ext cx="1695600" cy="537900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t" anchorCtr="0">
                      <a:noAutofit/>
                    </a:bodyPr>
                    <a:lstStyle/>
                    <a:p>
                      <a:pPr indent="609585" defTabSz="1219170">
                        <a:buClr>
                          <a:srgbClr val="000000"/>
                        </a:buClr>
                      </a:pPr>
                      <a:endParaRPr sz="1200" b="1" kern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p:txBody>
                </p:sp>
                <p:sp>
                  <p:nvSpPr>
                    <p:cNvPr id="19" name="Google Shape;121;p16">
                      <a:extLst>
                        <a:ext uri="{FF2B5EF4-FFF2-40B4-BE49-F238E27FC236}">
                          <a16:creationId xmlns:a16="http://schemas.microsoft.com/office/drawing/2014/main" id="{1D8EBA05-040A-4D43-B7DD-07037DADD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9705" y="4581132"/>
                      <a:ext cx="317100" cy="50100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 w="9525" cap="flat" cmpd="sng">
                      <a:solidFill>
                        <a:srgbClr val="05328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" name="Google Shape;122;p16">
                      <a:extLst>
                        <a:ext uri="{FF2B5EF4-FFF2-40B4-BE49-F238E27FC236}">
                          <a16:creationId xmlns:a16="http://schemas.microsoft.com/office/drawing/2014/main" id="{E42EB59C-B62C-4F4B-BC05-EE8C5B209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9705" y="4457092"/>
                      <a:ext cx="317100" cy="501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>
                      <a:solidFill>
                        <a:srgbClr val="05328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7" name="Google Shape;123;p16">
                    <a:extLst>
                      <a:ext uri="{FF2B5EF4-FFF2-40B4-BE49-F238E27FC236}">
                        <a16:creationId xmlns:a16="http://schemas.microsoft.com/office/drawing/2014/main" id="{DE10831F-24D9-D144-8536-33C84D93315F}"/>
                      </a:ext>
                    </a:extLst>
                  </p:cNvPr>
                  <p:cNvSpPr txBox="1"/>
                  <p:nvPr/>
                </p:nvSpPr>
                <p:spPr>
                  <a:xfrm>
                    <a:off x="5050500" y="3726172"/>
                    <a:ext cx="1402500" cy="1239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" sz="800" b="1" kern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Other Mission Glider*</a:t>
                    </a:r>
                    <a:endParaRPr sz="800" b="1" kern="0" dirty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sp>
              <p:nvSpPr>
                <p:cNvPr id="15" name="Google Shape;124;p16">
                  <a:extLst>
                    <a:ext uri="{FF2B5EF4-FFF2-40B4-BE49-F238E27FC236}">
                      <a16:creationId xmlns:a16="http://schemas.microsoft.com/office/drawing/2014/main" id="{56FCF88D-2C09-964F-950F-1199702712E8}"/>
                    </a:ext>
                  </a:extLst>
                </p:cNvPr>
                <p:cNvSpPr txBox="1"/>
                <p:nvPr/>
              </p:nvSpPr>
              <p:spPr>
                <a:xfrm>
                  <a:off x="5050500" y="3698219"/>
                  <a:ext cx="541800" cy="1152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800" b="1" kern="0" dirty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NAVY</a:t>
                  </a:r>
                  <a:endParaRPr sz="800" b="1" kern="0" dirty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1" name="Google Shape;125;p16">
                <a:extLst>
                  <a:ext uri="{FF2B5EF4-FFF2-40B4-BE49-F238E27FC236}">
                    <a16:creationId xmlns:a16="http://schemas.microsoft.com/office/drawing/2014/main" id="{82704444-E7C1-EE43-B41D-42851036CF91}"/>
                  </a:ext>
                </a:extLst>
              </p:cNvPr>
              <p:cNvGrpSpPr/>
              <p:nvPr/>
            </p:nvGrpSpPr>
            <p:grpSpPr>
              <a:xfrm>
                <a:off x="6068002" y="4392650"/>
                <a:ext cx="1311898" cy="123900"/>
                <a:chOff x="4721102" y="3693910"/>
                <a:chExt cx="1311898" cy="123900"/>
              </a:xfrm>
            </p:grpSpPr>
            <p:sp>
              <p:nvSpPr>
                <p:cNvPr id="12" name="Google Shape;126;p16">
                  <a:extLst>
                    <a:ext uri="{FF2B5EF4-FFF2-40B4-BE49-F238E27FC236}">
                      <a16:creationId xmlns:a16="http://schemas.microsoft.com/office/drawing/2014/main" id="{68982D69-5765-2F48-B0DE-A3B6AD25F979}"/>
                    </a:ext>
                  </a:extLst>
                </p:cNvPr>
                <p:cNvSpPr/>
                <p:nvPr/>
              </p:nvSpPr>
              <p:spPr>
                <a:xfrm>
                  <a:off x="4721102" y="3718505"/>
                  <a:ext cx="345600" cy="74700"/>
                </a:xfrm>
                <a:prstGeom prst="rect">
                  <a:avLst/>
                </a:prstGeom>
                <a:solidFill>
                  <a:srgbClr val="5CD6F6"/>
                </a:solidFill>
                <a:ln w="9525" cap="flat" cmpd="sng">
                  <a:solidFill>
                    <a:srgbClr val="05328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27;p16">
                  <a:extLst>
                    <a:ext uri="{FF2B5EF4-FFF2-40B4-BE49-F238E27FC236}">
                      <a16:creationId xmlns:a16="http://schemas.microsoft.com/office/drawing/2014/main" id="{BD83BE4F-D422-4542-9AD9-1EA8596F1EF1}"/>
                    </a:ext>
                  </a:extLst>
                </p:cNvPr>
                <p:cNvSpPr txBox="1"/>
                <p:nvPr/>
              </p:nvSpPr>
              <p:spPr>
                <a:xfrm>
                  <a:off x="5050500" y="3693910"/>
                  <a:ext cx="982500" cy="1239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800" b="1" kern="0" dirty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NOAA/Partner</a:t>
                  </a:r>
                  <a:endParaRPr sz="800" b="1" kern="0" dirty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8" name="Google Shape;128;p16">
              <a:extLst>
                <a:ext uri="{FF2B5EF4-FFF2-40B4-BE49-F238E27FC236}">
                  <a16:creationId xmlns:a16="http://schemas.microsoft.com/office/drawing/2014/main" id="{E5030A70-E4D2-9547-B4A4-1B29CD90A28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617" t="13167" r="6601" b="9737"/>
            <a:stretch/>
          </p:blipFill>
          <p:spPr>
            <a:xfrm>
              <a:off x="207175" y="4073125"/>
              <a:ext cx="346475" cy="123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" name="Google Shape;129;p16">
              <a:extLst>
                <a:ext uri="{FF2B5EF4-FFF2-40B4-BE49-F238E27FC236}">
                  <a16:creationId xmlns:a16="http://schemas.microsoft.com/office/drawing/2014/main" id="{7E3925EB-E626-3648-901B-3AF9DEE5E7DF}"/>
                </a:ext>
              </a:extLst>
            </p:cNvPr>
            <p:cNvSpPr txBox="1"/>
            <p:nvPr/>
          </p:nvSpPr>
          <p:spPr>
            <a:xfrm>
              <a:off x="541600" y="4047997"/>
              <a:ext cx="982500" cy="170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800" b="1" kern="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Storm Track</a:t>
              </a:r>
              <a:endParaRPr sz="8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1" name="Google Shape;130;p16">
            <a:extLst>
              <a:ext uri="{FF2B5EF4-FFF2-40B4-BE49-F238E27FC236}">
                <a16:creationId xmlns:a16="http://schemas.microsoft.com/office/drawing/2014/main" id="{A58C49FE-80E0-AC4F-9320-7E86B71027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6140" y="891454"/>
            <a:ext cx="2736826" cy="151237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C20A98-B991-6F42-A9B6-C48195A6C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240" y="891452"/>
            <a:ext cx="2071836" cy="1512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8C2434-22AD-0248-BE7E-D40BC996E6D7}"/>
              </a:ext>
            </a:extLst>
          </p:cNvPr>
          <p:cNvSpPr txBox="1"/>
          <p:nvPr/>
        </p:nvSpPr>
        <p:spPr>
          <a:xfrm>
            <a:off x="2778536" y="2571750"/>
            <a:ext cx="157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</a:schemeClr>
                </a:solidFill>
              </a:rPr>
              <a:t>Glider Data </a:t>
            </a:r>
          </a:p>
          <a:p>
            <a:r>
              <a:rPr lang="en-US" b="1" dirty="0">
                <a:solidFill>
                  <a:schemeClr val="tx2">
                    <a:lumMod val="90000"/>
                  </a:schemeClr>
                </a:solidFill>
              </a:rPr>
              <a:t>in 15 Storms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D6248-A42F-6144-A6F3-C8A1F841D704}"/>
              </a:ext>
            </a:extLst>
          </p:cNvPr>
          <p:cNvSpPr txBox="1"/>
          <p:nvPr/>
        </p:nvSpPr>
        <p:spPr>
          <a:xfrm>
            <a:off x="101795" y="995948"/>
            <a:ext cx="2247731" cy="122084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b="1" u="sng" dirty="0">
                <a:solidFill>
                  <a:schemeClr val="bg1"/>
                </a:solidFill>
              </a:rPr>
              <a:t>2020 Hurricane Season</a:t>
            </a:r>
          </a:p>
          <a:p>
            <a:pPr algn="ctr">
              <a:spcAft>
                <a:spcPts val="400"/>
              </a:spcAft>
            </a:pPr>
            <a:r>
              <a:rPr lang="en-US" sz="1200" dirty="0">
                <a:solidFill>
                  <a:schemeClr val="bg1"/>
                </a:solidFill>
              </a:rPr>
              <a:t>56 Gliders on 79 Deployments</a:t>
            </a:r>
          </a:p>
          <a:p>
            <a:pPr algn="ctr">
              <a:spcAft>
                <a:spcPts val="400"/>
              </a:spcAft>
            </a:pPr>
            <a:r>
              <a:rPr lang="en-US" sz="1200" dirty="0">
                <a:solidFill>
                  <a:schemeClr val="bg1"/>
                </a:solidFill>
              </a:rPr>
              <a:t>3,343 Glider Days</a:t>
            </a:r>
          </a:p>
          <a:p>
            <a:pPr algn="ctr">
              <a:spcAft>
                <a:spcPts val="400"/>
              </a:spcAft>
            </a:pPr>
            <a:r>
              <a:rPr lang="en-US" sz="1200" dirty="0">
                <a:solidFill>
                  <a:schemeClr val="bg1"/>
                </a:solidFill>
              </a:rPr>
              <a:t>163,022 GTS Profiles</a:t>
            </a:r>
          </a:p>
          <a:p>
            <a:pPr algn="ctr">
              <a:spcAft>
                <a:spcPts val="400"/>
              </a:spcAft>
            </a:pPr>
            <a:r>
              <a:rPr lang="en-US" sz="1200" dirty="0">
                <a:solidFill>
                  <a:schemeClr val="bg1"/>
                </a:solidFill>
              </a:rPr>
              <a:t>&gt;50% increase over 2019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D34BDF89-5F43-9E42-BF20-60E0EA39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" y="832505"/>
            <a:ext cx="2107941" cy="16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Multi-platform - Near-term possibilities</a:t>
            </a:r>
            <a:endParaRPr dirty="0"/>
          </a:p>
        </p:txBody>
      </p:sp>
      <p:sp>
        <p:nvSpPr>
          <p:cNvPr id="7" name="Google Shape;85;p13">
            <a:extLst>
              <a:ext uri="{FF2B5EF4-FFF2-40B4-BE49-F238E27FC236}">
                <a16:creationId xmlns:a16="http://schemas.microsoft.com/office/drawing/2014/main" id="{348FB026-8C6E-5E44-9BA7-99C6873D1969}"/>
              </a:ext>
            </a:extLst>
          </p:cNvPr>
          <p:cNvSpPr txBox="1">
            <a:spLocks/>
          </p:cNvSpPr>
          <p:nvPr/>
        </p:nvSpPr>
        <p:spPr>
          <a:xfrm>
            <a:off x="2232664" y="894344"/>
            <a:ext cx="5097279" cy="30847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Arial"/>
              <a:buChar char="●"/>
              <a:defRPr sz="16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D85C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000"/>
              </a:spcAft>
              <a:buFont typeface="Arial"/>
              <a:buNone/>
            </a:pPr>
            <a:r>
              <a:rPr lang="en-US" sz="1500" b="1" dirty="0"/>
              <a:t>1. </a:t>
            </a:r>
            <a:r>
              <a:rPr lang="en-US" sz="1500" b="1" u="sng" dirty="0"/>
              <a:t>Caribe </a:t>
            </a:r>
            <a:r>
              <a:rPr lang="en-US" sz="1500" b="1" u="sng" dirty="0" err="1"/>
              <a:t>Corredores</a:t>
            </a:r>
            <a:r>
              <a:rPr lang="en-US" sz="1500" b="1" dirty="0"/>
              <a:t>:</a:t>
            </a:r>
            <a:r>
              <a:rPr lang="en-US" sz="1500" dirty="0"/>
              <a:t> Windward Island passage throughflows, mesoscale eddies &amp; Amazon/Orinoco River barrier layers – climate, rapid intensification.</a:t>
            </a:r>
          </a:p>
          <a:p>
            <a:pPr marL="0" indent="0">
              <a:spcAft>
                <a:spcPts val="1000"/>
              </a:spcAft>
              <a:buFont typeface="Arial"/>
              <a:buNone/>
            </a:pPr>
            <a:r>
              <a:rPr lang="en-US" sz="1500" b="1" dirty="0"/>
              <a:t>2. </a:t>
            </a:r>
            <a:r>
              <a:rPr lang="en-US" sz="1500" b="1" u="sng" dirty="0"/>
              <a:t>Gulf of Mexico</a:t>
            </a:r>
            <a:r>
              <a:rPr lang="en-US" sz="1500" b="1" dirty="0"/>
              <a:t>:</a:t>
            </a:r>
            <a:r>
              <a:rPr lang="en-US" sz="1500" dirty="0"/>
              <a:t> Loop Current, eddies, interacting with Mississippi River barrier layers - rapid intensification, heavy rain.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500" b="1" dirty="0"/>
              <a:t>3. </a:t>
            </a:r>
            <a:r>
              <a:rPr lang="en-US" sz="1500" b="1" u="sng" dirty="0"/>
              <a:t>South Atlantic Bight</a:t>
            </a:r>
            <a:r>
              <a:rPr lang="en-US" sz="1500" b="1" dirty="0"/>
              <a:t>: </a:t>
            </a:r>
            <a:r>
              <a:rPr lang="en-US" sz="1500" dirty="0"/>
              <a:t>Gulf Stream meanders interacting with shelf waters – rapid intensity change, rain.</a:t>
            </a:r>
          </a:p>
          <a:p>
            <a:pPr marL="0" indent="0">
              <a:spcAft>
                <a:spcPts val="1000"/>
              </a:spcAft>
              <a:buFont typeface="Arial"/>
              <a:buNone/>
            </a:pPr>
            <a:r>
              <a:rPr lang="en-US" sz="1500" b="1" dirty="0"/>
              <a:t>4. </a:t>
            </a:r>
            <a:r>
              <a:rPr lang="en-US" sz="1500" b="1" u="sng" dirty="0"/>
              <a:t>Mid Atlantic Bight</a:t>
            </a:r>
            <a:r>
              <a:rPr lang="en-US" sz="1500" b="1" dirty="0"/>
              <a:t>:</a:t>
            </a:r>
            <a:r>
              <a:rPr lang="en-US" sz="1500" dirty="0"/>
              <a:t> 3 classes of rapid co-evolution (Isaias, Irene, Sandy) - rapid weakening.</a:t>
            </a: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n-US" dirty="0"/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n-US" dirty="0"/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n-US" dirty="0"/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301365-27C0-FF4E-8DBB-3D0307B8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46" y="2675684"/>
            <a:ext cx="1762427" cy="15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6465A10-2545-764C-97BF-B776DE408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2" b="35284"/>
          <a:stretch/>
        </p:blipFill>
        <p:spPr bwMode="auto">
          <a:xfrm>
            <a:off x="7347469" y="832505"/>
            <a:ext cx="2195647" cy="151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278EA-1915-C243-BC00-6EDD1E52A7F3}"/>
              </a:ext>
            </a:extLst>
          </p:cNvPr>
          <p:cNvSpPr txBox="1"/>
          <p:nvPr/>
        </p:nvSpPr>
        <p:spPr>
          <a:xfrm>
            <a:off x="270363" y="1094993"/>
            <a:ext cx="8611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1.Caribe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1015E-C365-0C47-84FA-8B70F2778765}"/>
              </a:ext>
            </a:extLst>
          </p:cNvPr>
          <p:cNvSpPr txBox="1"/>
          <p:nvPr/>
        </p:nvSpPr>
        <p:spPr>
          <a:xfrm>
            <a:off x="8109025" y="3902354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4.MAB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E926A-7E06-854F-AF40-F4A05B4E7438}"/>
              </a:ext>
            </a:extLst>
          </p:cNvPr>
          <p:cNvSpPr txBox="1"/>
          <p:nvPr/>
        </p:nvSpPr>
        <p:spPr>
          <a:xfrm>
            <a:off x="7473083" y="1094993"/>
            <a:ext cx="6944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3.SAB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DA271B-CC72-734B-B9AA-3F9D74E50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0"/>
          <a:stretch/>
        </p:blipFill>
        <p:spPr bwMode="auto">
          <a:xfrm>
            <a:off x="33136" y="2675684"/>
            <a:ext cx="2155138" cy="13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3D330C-C6EB-FB45-8721-235AEC94235F}"/>
              </a:ext>
            </a:extLst>
          </p:cNvPr>
          <p:cNvSpPr txBox="1"/>
          <p:nvPr/>
        </p:nvSpPr>
        <p:spPr>
          <a:xfrm>
            <a:off x="96564" y="3671269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2.GoM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129394" y="810873"/>
            <a:ext cx="5831459" cy="168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/>
              <a:t>Unified forecast strategy requires observations, models &amp; data assimilation. Improved forecasting &amp; understanding are connected. 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/>
              <a:t>Disaster Supplementals morphed into annual increments for hurricane glider operations, no science or education, and end in September 2021.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1400" dirty="0"/>
              <a:t>Leveraged assets aging. Funding cycles out of phase with hurricanes.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Hurricane Glider - Challenges and Gaps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D303F-7A33-0C42-8E90-87CD25409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681" y="824062"/>
            <a:ext cx="3183147" cy="1563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D6D77-7580-5046-BD8B-0A2ACAE4A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49" y="2643601"/>
            <a:ext cx="2281879" cy="1437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107;p16">
            <a:extLst>
              <a:ext uri="{FF2B5EF4-FFF2-40B4-BE49-F238E27FC236}">
                <a16:creationId xmlns:a16="http://schemas.microsoft.com/office/drawing/2014/main" id="{7BC25B4F-8FEB-FA43-AC8E-61203D75F50C}"/>
              </a:ext>
            </a:extLst>
          </p:cNvPr>
          <p:cNvSpPr txBox="1">
            <a:spLocks/>
          </p:cNvSpPr>
          <p:nvPr/>
        </p:nvSpPr>
        <p:spPr>
          <a:xfrm>
            <a:off x="129394" y="2575668"/>
            <a:ext cx="6690555" cy="3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Arial"/>
              <a:buChar char="●"/>
              <a:defRPr sz="16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D85C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en-US" sz="1400" dirty="0"/>
              <a:t>Ocean models and data assimilation have a new 2021 operational workflow.    More multi-platform OSEs and OSSEs needed to optimize pre-storm conditions.</a:t>
            </a:r>
          </a:p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en-US" sz="1400" dirty="0"/>
              <a:t>Community-based science storm simulation studies require broader access to models, an expanded data archive, and the data assimilation increments.</a:t>
            </a:r>
          </a:p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en-US" sz="1400" dirty="0"/>
              <a:t>Additional opportunities to interact with a critical customer – the NHC forecasters.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023700" y="2600975"/>
            <a:ext cx="61869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Questions?</a:t>
            </a:r>
            <a:endParaRPr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Hurricane Gliders – Supplementary Slide</a:t>
            </a:r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0A43B-4A83-D04C-8F03-A260E867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8" y="1133446"/>
            <a:ext cx="4101484" cy="3083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2B3C0-0674-0D4C-A643-628EE1BA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963" y="1153111"/>
            <a:ext cx="4101484" cy="307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A11535-A87C-6945-8139-B1FBD1C7D60E}"/>
              </a:ext>
            </a:extLst>
          </p:cNvPr>
          <p:cNvSpPr txBox="1"/>
          <p:nvPr/>
        </p:nvSpPr>
        <p:spPr>
          <a:xfrm>
            <a:off x="124288" y="825669"/>
            <a:ext cx="4049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 of Operations (</a:t>
            </a:r>
            <a:r>
              <a:rPr lang="en-US" dirty="0" err="1"/>
              <a:t>ConOps</a:t>
            </a:r>
            <a:r>
              <a:rPr lang="en-US" dirty="0"/>
              <a:t>): </a:t>
            </a:r>
            <a:r>
              <a:rPr lang="en-US" dirty="0" err="1"/>
              <a:t>Argo+Gliders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26E09-4921-FF43-91E3-AC447A8376E0}"/>
              </a:ext>
            </a:extLst>
          </p:cNvPr>
          <p:cNvSpPr txBox="1"/>
          <p:nvPr/>
        </p:nvSpPr>
        <p:spPr>
          <a:xfrm>
            <a:off x="4835693" y="825668"/>
            <a:ext cx="3996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Expanding Research &amp; Operations Partnerships</a:t>
            </a:r>
          </a:p>
        </p:txBody>
      </p:sp>
    </p:spTree>
    <p:extLst>
      <p:ext uri="{BB962C8B-B14F-4D97-AF65-F5344CB8AC3E}">
        <p14:creationId xmlns:p14="http://schemas.microsoft.com/office/powerpoint/2010/main" val="374045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Global </a:t>
            </a:r>
            <a:r>
              <a:rPr lang="en" dirty="0" err="1"/>
              <a:t>OceanGliders</a:t>
            </a:r>
            <a:r>
              <a:rPr lang="en" dirty="0"/>
              <a:t> – Supplementary Slide</a:t>
            </a:r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484B3-494F-C948-A8D0-02E88779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76722"/>
            <a:ext cx="4547209" cy="3157069"/>
          </a:xfrm>
          <a:prstGeom prst="rect">
            <a:avLst/>
          </a:prstGeom>
        </p:spPr>
      </p:pic>
      <p:pic>
        <p:nvPicPr>
          <p:cNvPr id="5" name="Picture 2" descr="OceanGliders in brief">
            <a:extLst>
              <a:ext uri="{FF2B5EF4-FFF2-40B4-BE49-F238E27FC236}">
                <a16:creationId xmlns:a16="http://schemas.microsoft.com/office/drawing/2014/main" id="{D4FA8D06-EFEE-5243-958F-C5BA3B18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6" y="1376366"/>
            <a:ext cx="3147766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58539-D0A2-9F47-B805-5A73E5488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3" y="876722"/>
            <a:ext cx="4405173" cy="499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ED518-CA6B-7746-9022-EE900F4D163D}"/>
              </a:ext>
            </a:extLst>
          </p:cNvPr>
          <p:cNvSpPr txBox="1"/>
          <p:nvPr/>
        </p:nvSpPr>
        <p:spPr>
          <a:xfrm>
            <a:off x="289189" y="3152516"/>
            <a:ext cx="42739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OceanOPS</a:t>
            </a:r>
            <a:r>
              <a:rPr lang="en-US" dirty="0"/>
              <a:t> </a:t>
            </a:r>
            <a:r>
              <a:rPr lang="en-US" dirty="0" err="1"/>
              <a:t>OceanGliders</a:t>
            </a:r>
            <a:endParaRPr lang="en-US" dirty="0"/>
          </a:p>
          <a:p>
            <a:r>
              <a:rPr lang="en-US" dirty="0">
                <a:hlinkClick r:id="rId6"/>
              </a:rPr>
              <a:t>https://www.oceangliders.org/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Storm Working Group </a:t>
            </a:r>
          </a:p>
          <a:p>
            <a:r>
              <a:rPr lang="en-US" dirty="0">
                <a:hlinkClick r:id="rId7"/>
              </a:rPr>
              <a:t>https://www.oceangliders.org/taskteams/taskteam1/</a:t>
            </a:r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073A49-8264-2547-A278-2BE6B025FD2E}"/>
              </a:ext>
            </a:extLst>
          </p:cNvPr>
          <p:cNvCxnSpPr>
            <a:cxnSpLocks/>
          </p:cNvCxnSpPr>
          <p:nvPr/>
        </p:nvCxnSpPr>
        <p:spPr>
          <a:xfrm flipV="1">
            <a:off x="2210540" y="3108838"/>
            <a:ext cx="2352575" cy="77958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87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41400" y="216425"/>
            <a:ext cx="78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Additional Resources/Links</a:t>
            </a:r>
            <a:endParaRPr dirty="0"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311700" y="870609"/>
            <a:ext cx="8520600" cy="32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Rutgers Hurricane Research </a:t>
            </a:r>
            <a:r>
              <a:rPr lang="en-US" sz="1400" dirty="0">
                <a:hlinkClick r:id="rId3"/>
              </a:rPr>
              <a:t>https://rucool.marine.rutgers.edu/research/hurricanes-and-cyclone-research/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IOOS Glider DAC </a:t>
            </a:r>
            <a:r>
              <a:rPr lang="en-US" sz="1400" dirty="0">
                <a:hlinkClick r:id="rId4"/>
              </a:rPr>
              <a:t>https://gliders.ioos.us/map/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MARACOOS </a:t>
            </a:r>
            <a:r>
              <a:rPr lang="en-US" sz="1400" dirty="0" err="1"/>
              <a:t>OceansMap</a:t>
            </a:r>
            <a:r>
              <a:rPr lang="en-US" sz="1400" dirty="0"/>
              <a:t> </a:t>
            </a:r>
            <a:r>
              <a:rPr lang="en-US" sz="1400" dirty="0">
                <a:hlinkClick r:id="rId5"/>
              </a:rPr>
              <a:t>https://oceansmap.maracoos.org/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GCOOS Gandalf </a:t>
            </a:r>
            <a:r>
              <a:rPr lang="en-US" sz="1400" dirty="0">
                <a:hlinkClick r:id="rId6"/>
              </a:rPr>
              <a:t>https://gandalf.gcoos.org/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AOML Hurricane </a:t>
            </a:r>
            <a:r>
              <a:rPr lang="en-US" sz="1400" dirty="0" err="1"/>
              <a:t>OceanViewer</a:t>
            </a: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https://cwcgom.aoml.noaa.gov/cgom/OceanViewer/index_hrd.html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IOOS Model/Data Comparisons </a:t>
            </a:r>
            <a:r>
              <a:rPr lang="en-US" sz="1400" dirty="0">
                <a:hlinkClick r:id="rId8"/>
              </a:rPr>
              <a:t>https://rucool.marine.rutgers.edu/research/hurricanes-and-cyclone-research/evaluation-of-operational-ocean-models/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Rutgers Hurricane Blog </a:t>
            </a:r>
            <a:r>
              <a:rPr lang="en-US" sz="1400" dirty="0">
                <a:hlinkClick r:id="rId9"/>
              </a:rPr>
              <a:t>https://rucool.marine.rutgers.edu/blog/category/hurricanes/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Hurricane Glider Publications </a:t>
            </a:r>
            <a:r>
              <a:rPr lang="en-US" sz="1400" dirty="0">
                <a:hlinkClick r:id="rId3"/>
              </a:rPr>
              <a:t>https://rucool.marine.rutgers.edu/research/hurricanes-and-cyclone-research/</a:t>
            </a:r>
            <a:r>
              <a:rPr lang="en-US" sz="1400" dirty="0"/>
              <a:t>                 </a:t>
            </a:r>
            <a:r>
              <a:rPr lang="en-US" sz="1400" dirty="0">
                <a:hlinkClick r:id="rId10"/>
              </a:rPr>
              <a:t>https://www.aoml.noaa.gov/hurricane-glider-project/</a:t>
            </a:r>
            <a:endParaRPr lang="en-US" sz="14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/>
              <a:t>   </a:t>
            </a:r>
          </a:p>
          <a:p>
            <a:pPr marL="0" lvl="0" indent="0">
              <a:spcAft>
                <a:spcPts val="1600"/>
              </a:spcAft>
              <a:buNone/>
            </a:pPr>
            <a:endParaRPr lang="en-US" sz="1400" dirty="0"/>
          </a:p>
          <a:p>
            <a:pPr marL="0" lvl="0" indent="0">
              <a:spcAft>
                <a:spcPts val="1600"/>
              </a:spcAft>
              <a:buNone/>
            </a:pPr>
            <a:endParaRPr lang="en-US" sz="1400" dirty="0"/>
          </a:p>
          <a:p>
            <a:pPr marL="0" lvl="0" indent="0"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10975" y="4708175"/>
            <a:ext cx="29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76304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3521</TotalTime>
  <Words>663</Words>
  <Application>Microsoft Macintosh PowerPoint</Application>
  <PresentationFormat>On-screen Show (16:9)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Narrow</vt:lpstr>
      <vt:lpstr>Century Gothic</vt:lpstr>
      <vt:lpstr>Simple Light</vt:lpstr>
      <vt:lpstr>The Value of Coordinated Observations: Hurricane Gliders</vt:lpstr>
      <vt:lpstr>Hurricane Glider - Background</vt:lpstr>
      <vt:lpstr>Hurricane Gliders - Current Capabilities</vt:lpstr>
      <vt:lpstr>Multi-platform - Near-term possibilities</vt:lpstr>
      <vt:lpstr>Hurricane Glider - Challenges and Gaps</vt:lpstr>
      <vt:lpstr>Questions?</vt:lpstr>
      <vt:lpstr>Hurricane Gliders – Supplementary Slide</vt:lpstr>
      <vt:lpstr>Global OceanGliders – Supplementary Slide</vt:lpstr>
      <vt:lpstr>Additional Resources/Links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Autonomy</dc:title>
  <cp:lastModifiedBy>Scott Glenn</cp:lastModifiedBy>
  <cp:revision>87</cp:revision>
  <dcterms:modified xsi:type="dcterms:W3CDTF">2021-01-21T02:00:05Z</dcterms:modified>
</cp:coreProperties>
</file>